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91" r:id="rId1"/>
  </p:sldMasterIdLst>
  <p:sldIdLst>
    <p:sldId id="258" r:id="rId2"/>
    <p:sldId id="259" r:id="rId3"/>
    <p:sldId id="260" r:id="rId4"/>
    <p:sldId id="262" r:id="rId5"/>
    <p:sldId id="261" r:id="rId6"/>
    <p:sldId id="265" r:id="rId7"/>
    <p:sldId id="266" r:id="rId8"/>
    <p:sldId id="267" r:id="rId9"/>
    <p:sldId id="269" r:id="rId10"/>
    <p:sldId id="270" r:id="rId11"/>
    <p:sldId id="271" r:id="rId12"/>
    <p:sldId id="272" r:id="rId13"/>
    <p:sldId id="268" r:id="rId14"/>
    <p:sldId id="26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CC"/>
    <a:srgbClr val="CC0099"/>
    <a:srgbClr val="00CC5C"/>
    <a:srgbClr val="FFFF00"/>
    <a:srgbClr val="5EFEB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47ED27-C295-4829-B1DE-F5C9A4F402C2}" type="datetimeFigureOut">
              <a:rPr lang="en-IN" smtClean="0"/>
              <a:t>17-01-2023</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2804422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47ED27-C295-4829-B1DE-F5C9A4F402C2}" type="datetimeFigureOut">
              <a:rPr lang="en-IN" smtClean="0"/>
              <a:t>17-01-2023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253357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47ED27-C295-4829-B1DE-F5C9A4F402C2}" type="datetimeFigureOut">
              <a:rPr lang="en-IN" smtClean="0"/>
              <a:t>17-01-2023</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29DE5F2-6107-4669-A84C-2FAB3DA78DB9}"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4213704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447ED27-C295-4829-B1DE-F5C9A4F402C2}" type="datetimeFigureOut">
              <a:rPr lang="en-IN" smtClean="0"/>
              <a:t>17-01-2023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777953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447ED27-C295-4829-B1DE-F5C9A4F402C2}" type="datetimeFigureOut">
              <a:rPr lang="en-IN" smtClean="0"/>
              <a:t>17-01-2023</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29DE5F2-6107-4669-A84C-2FAB3DA78DB9}"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6602931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447ED27-C295-4829-B1DE-F5C9A4F402C2}" type="datetimeFigureOut">
              <a:rPr lang="en-IN" smtClean="0"/>
              <a:t>17-01-2023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21703398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47ED27-C295-4829-B1DE-F5C9A4F402C2}" type="datetimeFigureOut">
              <a:rPr lang="en-IN" smtClean="0"/>
              <a:t>17-01-2023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31782958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47ED27-C295-4829-B1DE-F5C9A4F402C2}" type="datetimeFigureOut">
              <a:rPr lang="en-IN" smtClean="0"/>
              <a:t>17-01-2023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3786472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47ED27-C295-4829-B1DE-F5C9A4F402C2}" type="datetimeFigureOut">
              <a:rPr lang="en-IN" smtClean="0"/>
              <a:t>17-01-2023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4005006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47ED27-C295-4829-B1DE-F5C9A4F402C2}" type="datetimeFigureOut">
              <a:rPr lang="en-IN" smtClean="0"/>
              <a:t>17-01-2023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4265931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447ED27-C295-4829-B1DE-F5C9A4F402C2}" type="datetimeFigureOut">
              <a:rPr lang="en-IN" smtClean="0"/>
              <a:t>17-01-2023</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4070706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447ED27-C295-4829-B1DE-F5C9A4F402C2}" type="datetimeFigureOut">
              <a:rPr lang="en-IN" smtClean="0"/>
              <a:t>17-01-2023</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1641502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447ED27-C295-4829-B1DE-F5C9A4F402C2}" type="datetimeFigureOut">
              <a:rPr lang="en-IN" smtClean="0"/>
              <a:t>17-01-2023</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1997546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47ED27-C295-4829-B1DE-F5C9A4F402C2}" type="datetimeFigureOut">
              <a:rPr lang="en-IN" smtClean="0"/>
              <a:t>17-01-2023</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4266095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47ED27-C295-4829-B1DE-F5C9A4F402C2}" type="datetimeFigureOut">
              <a:rPr lang="en-IN" smtClean="0"/>
              <a:t>17-01-2023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1103846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47ED27-C295-4829-B1DE-F5C9A4F402C2}" type="datetimeFigureOut">
              <a:rPr lang="en-IN" smtClean="0"/>
              <a:t>17-01-2023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29DE5F2-6107-4669-A84C-2FAB3DA78DB9}" type="slidenum">
              <a:rPr lang="en-IN" smtClean="0"/>
              <a:t>‹#›</a:t>
            </a:fld>
            <a:endParaRPr lang="en-IN"/>
          </a:p>
        </p:txBody>
      </p:sp>
    </p:spTree>
    <p:extLst>
      <p:ext uri="{BB962C8B-B14F-4D97-AF65-F5344CB8AC3E}">
        <p14:creationId xmlns:p14="http://schemas.microsoft.com/office/powerpoint/2010/main" val="41531298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447ED27-C295-4829-B1DE-F5C9A4F402C2}" type="datetimeFigureOut">
              <a:rPr lang="en-IN" smtClean="0"/>
              <a:t>17-01-2023</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29DE5F2-6107-4669-A84C-2FAB3DA78DB9}" type="slidenum">
              <a:rPr lang="en-IN" smtClean="0"/>
              <a:t>‹#›</a:t>
            </a:fld>
            <a:endParaRPr lang="en-IN"/>
          </a:p>
        </p:txBody>
      </p:sp>
    </p:spTree>
    <p:extLst>
      <p:ext uri="{BB962C8B-B14F-4D97-AF65-F5344CB8AC3E}">
        <p14:creationId xmlns:p14="http://schemas.microsoft.com/office/powerpoint/2010/main" val="713551269"/>
      </p:ext>
    </p:extLst>
  </p:cSld>
  <p:clrMap bg1="lt1" tx1="dk1" bg2="lt2" tx2="dk2" accent1="accent1" accent2="accent2" accent3="accent3" accent4="accent4" accent5="accent5" accent6="accent6" hlink="hlink" folHlink="folHlink"/>
  <p:sldLayoutIdLst>
    <p:sldLayoutId id="2147484192" r:id="rId1"/>
    <p:sldLayoutId id="2147484193" r:id="rId2"/>
    <p:sldLayoutId id="2147484194" r:id="rId3"/>
    <p:sldLayoutId id="2147484195" r:id="rId4"/>
    <p:sldLayoutId id="2147484196" r:id="rId5"/>
    <p:sldLayoutId id="2147484197" r:id="rId6"/>
    <p:sldLayoutId id="2147484198" r:id="rId7"/>
    <p:sldLayoutId id="2147484199" r:id="rId8"/>
    <p:sldLayoutId id="2147484200" r:id="rId9"/>
    <p:sldLayoutId id="2147484201" r:id="rId10"/>
    <p:sldLayoutId id="2147484202" r:id="rId11"/>
    <p:sldLayoutId id="2147484203" r:id="rId12"/>
    <p:sldLayoutId id="2147484204" r:id="rId13"/>
    <p:sldLayoutId id="2147484205" r:id="rId14"/>
    <p:sldLayoutId id="2147484206" r:id="rId15"/>
    <p:sldLayoutId id="2147484207"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B43A7-9FFF-37F1-1148-DE9B87F79C3B}"/>
              </a:ext>
            </a:extLst>
          </p:cNvPr>
          <p:cNvSpPr>
            <a:spLocks noGrp="1"/>
          </p:cNvSpPr>
          <p:nvPr>
            <p:ph type="ctrTitle"/>
          </p:nvPr>
        </p:nvSpPr>
        <p:spPr>
          <a:xfrm>
            <a:off x="5989" y="1175922"/>
            <a:ext cx="11860305" cy="2738718"/>
          </a:xfrm>
        </p:spPr>
        <p:txBody>
          <a:bodyPr>
            <a:normAutofit/>
          </a:bodyPr>
          <a:lstStyle/>
          <a:p>
            <a:pPr algn="ctr"/>
            <a:r>
              <a:rPr lang="en-IN" sz="4800" dirty="0">
                <a:solidFill>
                  <a:srgbClr val="0070C0"/>
                </a:solidFill>
                <a:latin typeface="Arial Black" panose="020B0A04020102020204" pitchFamily="34" charset="0"/>
              </a:rPr>
              <a:t>PROJECT </a:t>
            </a:r>
            <a:br>
              <a:rPr lang="en-IN" sz="4800" dirty="0">
                <a:solidFill>
                  <a:srgbClr val="0070C0"/>
                </a:solidFill>
                <a:latin typeface="Arial Black" panose="020B0A04020102020204" pitchFamily="34" charset="0"/>
              </a:rPr>
            </a:br>
            <a:r>
              <a:rPr lang="en-IN" sz="4800" dirty="0">
                <a:solidFill>
                  <a:srgbClr val="0070C0"/>
                </a:solidFill>
                <a:latin typeface="Arial Black" panose="020B0A04020102020204" pitchFamily="34" charset="0"/>
              </a:rPr>
              <a:t>ON </a:t>
            </a:r>
            <a:br>
              <a:rPr lang="en-IN" sz="4800" dirty="0">
                <a:solidFill>
                  <a:srgbClr val="0070C0"/>
                </a:solidFill>
                <a:latin typeface="Arial Black" panose="020B0A04020102020204" pitchFamily="34" charset="0"/>
              </a:rPr>
            </a:br>
            <a:r>
              <a:rPr lang="en-IN" sz="4800" dirty="0">
                <a:solidFill>
                  <a:srgbClr val="0070C0"/>
                </a:solidFill>
                <a:latin typeface="Arial Black" panose="020B0A04020102020204" pitchFamily="34" charset="0"/>
              </a:rPr>
              <a:t>BAKERY WEBSITE </a:t>
            </a:r>
          </a:p>
        </p:txBody>
      </p:sp>
      <p:sp>
        <p:nvSpPr>
          <p:cNvPr id="3" name="Subtitle 2">
            <a:extLst>
              <a:ext uri="{FF2B5EF4-FFF2-40B4-BE49-F238E27FC236}">
                <a16:creationId xmlns:a16="http://schemas.microsoft.com/office/drawing/2014/main" id="{D1B4DFC2-3257-1FDA-C4B4-A5B23225C038}"/>
              </a:ext>
            </a:extLst>
          </p:cNvPr>
          <p:cNvSpPr>
            <a:spLocks noGrp="1"/>
          </p:cNvSpPr>
          <p:nvPr>
            <p:ph type="subTitle" idx="1"/>
          </p:nvPr>
        </p:nvSpPr>
        <p:spPr>
          <a:xfrm>
            <a:off x="-1129553" y="844228"/>
            <a:ext cx="779930" cy="663388"/>
          </a:xfrm>
        </p:spPr>
        <p:txBody>
          <a:bodyPr>
            <a:normAutofit/>
          </a:bodyPr>
          <a:lstStyle/>
          <a:p>
            <a:pPr algn="r"/>
            <a:endParaRPr lang="en-IN" b="1" dirty="0">
              <a:solidFill>
                <a:schemeClr val="tx1"/>
              </a:solidFill>
            </a:endParaRPr>
          </a:p>
        </p:txBody>
      </p:sp>
      <p:pic>
        <p:nvPicPr>
          <p:cNvPr id="6" name="Picture 5">
            <a:extLst>
              <a:ext uri="{FF2B5EF4-FFF2-40B4-BE49-F238E27FC236}">
                <a16:creationId xmlns:a16="http://schemas.microsoft.com/office/drawing/2014/main" id="{08259E95-F71B-D419-DA0A-0895C0A9A11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0039142">
            <a:off x="677616" y="867335"/>
            <a:ext cx="3159144" cy="1653108"/>
          </a:xfrm>
          <a:prstGeom prst="rect">
            <a:avLst/>
          </a:prstGeom>
        </p:spPr>
      </p:pic>
      <p:pic>
        <p:nvPicPr>
          <p:cNvPr id="7" name="Picture 6">
            <a:extLst>
              <a:ext uri="{FF2B5EF4-FFF2-40B4-BE49-F238E27FC236}">
                <a16:creationId xmlns:a16="http://schemas.microsoft.com/office/drawing/2014/main" id="{72619A0F-8D3A-1A9B-4229-A9300D69842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58515" y="4369938"/>
            <a:ext cx="3555252" cy="1899960"/>
          </a:xfrm>
          <a:prstGeom prst="rect">
            <a:avLst/>
          </a:prstGeom>
        </p:spPr>
      </p:pic>
      <p:pic>
        <p:nvPicPr>
          <p:cNvPr id="8" name="Picture 7">
            <a:extLst>
              <a:ext uri="{FF2B5EF4-FFF2-40B4-BE49-F238E27FC236}">
                <a16:creationId xmlns:a16="http://schemas.microsoft.com/office/drawing/2014/main" id="{A3C1897B-A2D3-4BA5-210A-E5732C03E72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901311">
            <a:off x="8321300" y="605282"/>
            <a:ext cx="3178700" cy="1719673"/>
          </a:xfrm>
          <a:prstGeom prst="rect">
            <a:avLst/>
          </a:prstGeom>
        </p:spPr>
      </p:pic>
      <p:sp>
        <p:nvSpPr>
          <p:cNvPr id="4" name="TextBox 3">
            <a:extLst>
              <a:ext uri="{FF2B5EF4-FFF2-40B4-BE49-F238E27FC236}">
                <a16:creationId xmlns:a16="http://schemas.microsoft.com/office/drawing/2014/main" id="{82DC6A82-FC7C-DA51-33D7-FA87317FC559}"/>
              </a:ext>
            </a:extLst>
          </p:cNvPr>
          <p:cNvSpPr txBox="1"/>
          <p:nvPr/>
        </p:nvSpPr>
        <p:spPr>
          <a:xfrm>
            <a:off x="9899089" y="4390783"/>
            <a:ext cx="1967205" cy="1758879"/>
          </a:xfrm>
          <a:prstGeom prst="rect">
            <a:avLst/>
          </a:prstGeom>
          <a:noFill/>
        </p:spPr>
        <p:txBody>
          <a:bodyPr wrap="none" rtlCol="0">
            <a:spAutoFit/>
          </a:bodyPr>
          <a:lstStyle/>
          <a:p>
            <a:pPr algn="r">
              <a:lnSpc>
                <a:spcPct val="150000"/>
              </a:lnSpc>
            </a:pPr>
            <a:r>
              <a:rPr lang="en-US" b="1" dirty="0"/>
              <a:t>Submitted By:</a:t>
            </a:r>
          </a:p>
          <a:p>
            <a:pPr algn="r">
              <a:lnSpc>
                <a:spcPct val="150000"/>
              </a:lnSpc>
            </a:pPr>
            <a:r>
              <a:rPr lang="en-US" sz="1400" b="1" dirty="0"/>
              <a:t>1. </a:t>
            </a:r>
            <a:r>
              <a:rPr lang="en-US" sz="1400" b="1" dirty="0" err="1"/>
              <a:t>Shrey</a:t>
            </a:r>
            <a:r>
              <a:rPr lang="en-US" sz="1400" b="1" dirty="0"/>
              <a:t> Agarwal </a:t>
            </a:r>
          </a:p>
          <a:p>
            <a:pPr algn="r">
              <a:lnSpc>
                <a:spcPct val="150000"/>
              </a:lnSpc>
            </a:pPr>
            <a:r>
              <a:rPr lang="en-US" sz="1400" b="1" dirty="0"/>
              <a:t>11715603120</a:t>
            </a:r>
          </a:p>
          <a:p>
            <a:pPr algn="r">
              <a:lnSpc>
                <a:spcPct val="150000"/>
              </a:lnSpc>
            </a:pPr>
            <a:r>
              <a:rPr lang="en-US" sz="1400" b="1" dirty="0"/>
              <a:t>2. Sudhanshu Purohit</a:t>
            </a:r>
          </a:p>
          <a:p>
            <a:pPr algn="r">
              <a:lnSpc>
                <a:spcPct val="150000"/>
              </a:lnSpc>
            </a:pPr>
            <a:r>
              <a:rPr lang="en-US" sz="1400" b="1" dirty="0"/>
              <a:t>12615603120</a:t>
            </a:r>
          </a:p>
        </p:txBody>
      </p:sp>
    </p:spTree>
    <p:extLst>
      <p:ext uri="{BB962C8B-B14F-4D97-AF65-F5344CB8AC3E}">
        <p14:creationId xmlns:p14="http://schemas.microsoft.com/office/powerpoint/2010/main" val="54705537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3">
            <a:extLst>
              <a:ext uri="{FF2B5EF4-FFF2-40B4-BE49-F238E27FC236}">
                <a16:creationId xmlns:a16="http://schemas.microsoft.com/office/drawing/2014/main" id="{ED11CF2E-AB26-07E2-F143-055B19095E2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48071" y="1491148"/>
            <a:ext cx="8594423" cy="4425557"/>
          </a:xfrm>
          <a:prstGeom prst="rect">
            <a:avLst/>
          </a:prstGeom>
        </p:spPr>
      </p:pic>
      <p:sp>
        <p:nvSpPr>
          <p:cNvPr id="4" name="TextBox 3">
            <a:extLst>
              <a:ext uri="{FF2B5EF4-FFF2-40B4-BE49-F238E27FC236}">
                <a16:creationId xmlns:a16="http://schemas.microsoft.com/office/drawing/2014/main" id="{B62143E5-C8B3-E47B-0E0F-2A7631A939B8}"/>
              </a:ext>
            </a:extLst>
          </p:cNvPr>
          <p:cNvSpPr txBox="1"/>
          <p:nvPr/>
        </p:nvSpPr>
        <p:spPr>
          <a:xfrm>
            <a:off x="1948071" y="806824"/>
            <a:ext cx="1715534" cy="369332"/>
          </a:xfrm>
          <a:prstGeom prst="rect">
            <a:avLst/>
          </a:prstGeom>
          <a:noFill/>
        </p:spPr>
        <p:txBody>
          <a:bodyPr wrap="none" rtlCol="0">
            <a:spAutoFit/>
          </a:bodyPr>
          <a:lstStyle/>
          <a:p>
            <a:r>
              <a:rPr lang="en-US" b="1" dirty="0"/>
              <a:t>Order Section</a:t>
            </a:r>
          </a:p>
        </p:txBody>
      </p:sp>
    </p:spTree>
    <p:extLst>
      <p:ext uri="{BB962C8B-B14F-4D97-AF65-F5344CB8AC3E}">
        <p14:creationId xmlns:p14="http://schemas.microsoft.com/office/powerpoint/2010/main" val="31398030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6638213-F541-47AB-8E21-957A58F52C3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15614" y="1398579"/>
            <a:ext cx="8360771" cy="4446409"/>
          </a:xfrm>
          <a:prstGeom prst="rect">
            <a:avLst/>
          </a:prstGeom>
        </p:spPr>
      </p:pic>
      <p:sp>
        <p:nvSpPr>
          <p:cNvPr id="3" name="TextBox 2">
            <a:extLst>
              <a:ext uri="{FF2B5EF4-FFF2-40B4-BE49-F238E27FC236}">
                <a16:creationId xmlns:a16="http://schemas.microsoft.com/office/drawing/2014/main" id="{AC8830A6-AADD-7BE1-FB4A-4B5F389FEF51}"/>
              </a:ext>
            </a:extLst>
          </p:cNvPr>
          <p:cNvSpPr txBox="1"/>
          <p:nvPr/>
        </p:nvSpPr>
        <p:spPr>
          <a:xfrm>
            <a:off x="1801905" y="779929"/>
            <a:ext cx="1548822" cy="369332"/>
          </a:xfrm>
          <a:prstGeom prst="rect">
            <a:avLst/>
          </a:prstGeom>
          <a:noFill/>
        </p:spPr>
        <p:txBody>
          <a:bodyPr wrap="none" rtlCol="0">
            <a:spAutoFit/>
          </a:bodyPr>
          <a:lstStyle/>
          <a:p>
            <a:r>
              <a:rPr lang="en-US" b="1" dirty="0"/>
              <a:t>Cart Section</a:t>
            </a:r>
          </a:p>
        </p:txBody>
      </p:sp>
    </p:spTree>
    <p:extLst>
      <p:ext uri="{BB962C8B-B14F-4D97-AF65-F5344CB8AC3E}">
        <p14:creationId xmlns:p14="http://schemas.microsoft.com/office/powerpoint/2010/main" val="3129831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849C1E-809C-6F94-DE1A-88E3B4DCAF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3191" y="1577414"/>
            <a:ext cx="9365617" cy="4263306"/>
          </a:xfrm>
          <a:prstGeom prst="rect">
            <a:avLst/>
          </a:prstGeom>
        </p:spPr>
      </p:pic>
      <p:sp>
        <p:nvSpPr>
          <p:cNvPr id="4" name="TextBox 3">
            <a:extLst>
              <a:ext uri="{FF2B5EF4-FFF2-40B4-BE49-F238E27FC236}">
                <a16:creationId xmlns:a16="http://schemas.microsoft.com/office/drawing/2014/main" id="{D2011CA9-A8E2-2FCE-A282-056A57A48B72}"/>
              </a:ext>
            </a:extLst>
          </p:cNvPr>
          <p:cNvSpPr txBox="1"/>
          <p:nvPr/>
        </p:nvSpPr>
        <p:spPr>
          <a:xfrm>
            <a:off x="1801906" y="753035"/>
            <a:ext cx="2247731" cy="369332"/>
          </a:xfrm>
          <a:prstGeom prst="rect">
            <a:avLst/>
          </a:prstGeom>
          <a:noFill/>
        </p:spPr>
        <p:txBody>
          <a:bodyPr wrap="none" rtlCol="0">
            <a:spAutoFit/>
          </a:bodyPr>
          <a:lstStyle/>
          <a:p>
            <a:r>
              <a:rPr lang="en-US" b="1" dirty="0"/>
              <a:t>Responsive Design</a:t>
            </a:r>
          </a:p>
        </p:txBody>
      </p:sp>
    </p:spTree>
    <p:extLst>
      <p:ext uri="{BB962C8B-B14F-4D97-AF65-F5344CB8AC3E}">
        <p14:creationId xmlns:p14="http://schemas.microsoft.com/office/powerpoint/2010/main" val="797095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954A7-4940-B0AF-4336-820EC8B09CE0}"/>
              </a:ext>
            </a:extLst>
          </p:cNvPr>
          <p:cNvSpPr>
            <a:spLocks noGrp="1"/>
          </p:cNvSpPr>
          <p:nvPr>
            <p:ph type="title"/>
          </p:nvPr>
        </p:nvSpPr>
        <p:spPr>
          <a:xfrm>
            <a:off x="495300" y="385483"/>
            <a:ext cx="11201400" cy="663387"/>
          </a:xfrm>
        </p:spPr>
        <p:txBody>
          <a:bodyPr/>
          <a:lstStyle/>
          <a:p>
            <a:pPr algn="ctr"/>
            <a:r>
              <a:rPr lang="en-IN" dirty="0">
                <a:solidFill>
                  <a:srgbClr val="00B050"/>
                </a:solidFill>
                <a:latin typeface="Arial Black" panose="020B0A04020102020204" pitchFamily="34" charset="0"/>
              </a:rPr>
              <a:t>Future Scope </a:t>
            </a:r>
          </a:p>
        </p:txBody>
      </p:sp>
      <p:sp>
        <p:nvSpPr>
          <p:cNvPr id="3" name="Content Placeholder 2">
            <a:extLst>
              <a:ext uri="{FF2B5EF4-FFF2-40B4-BE49-F238E27FC236}">
                <a16:creationId xmlns:a16="http://schemas.microsoft.com/office/drawing/2014/main" id="{495DF0E8-30D0-66CD-FE7E-1C31311EF863}"/>
              </a:ext>
            </a:extLst>
          </p:cNvPr>
          <p:cNvSpPr>
            <a:spLocks noGrp="1"/>
          </p:cNvSpPr>
          <p:nvPr>
            <p:ph idx="1"/>
          </p:nvPr>
        </p:nvSpPr>
        <p:spPr>
          <a:xfrm>
            <a:off x="448235" y="1299883"/>
            <a:ext cx="11438965" cy="5235387"/>
          </a:xfrm>
        </p:spPr>
        <p:txBody>
          <a:bodyPr>
            <a:normAutofit fontScale="92500" lnSpcReduction="20000"/>
          </a:bodyPr>
          <a:lstStyle/>
          <a:p>
            <a:pPr algn="just">
              <a:lnSpc>
                <a:spcPct val="115000"/>
              </a:lnSpc>
              <a:spcAft>
                <a:spcPts val="1000"/>
              </a:spcAft>
              <a:tabLst>
                <a:tab pos="1123950" algn="l"/>
              </a:tabLst>
            </a:pPr>
            <a:r>
              <a:rPr lang="en-US"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rPr>
              <a:t>The future scope of a bakery website can include several potential developments that could improve the user experience, increase sales and improve the overall performance of the business. Some of the potential future scopes for a bakery website include:</a:t>
            </a:r>
            <a:endParaRPr lang="en-IN"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tabLst>
                <a:tab pos="1123950" algn="l"/>
              </a:tabLst>
            </a:pPr>
            <a:r>
              <a:rPr lang="en-US" sz="1900" b="1"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1.  Online payments integration:</a:t>
            </a:r>
            <a:r>
              <a:rPr lang="en-US" sz="19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rPr>
              <a:t>Allowing customers to make payments online, for example, through credit card, PayPal or other electronic payment methods, would make the ordering process even more convenient for customers.</a:t>
            </a:r>
            <a:endParaRPr lang="en-IN"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tabLst>
                <a:tab pos="1123950" algn="l"/>
              </a:tabLst>
            </a:pPr>
            <a:r>
              <a:rPr lang="en-US" sz="1900" b="1"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2.  Mobile optimization: </a:t>
            </a:r>
            <a:r>
              <a:rPr lang="en-US"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rPr>
              <a:t>Developing a mobile-optimized version of the website, or creating a mobile app, would make it easier for customers to place orders and access the website on their mobile devices.</a:t>
            </a:r>
            <a:endParaRPr lang="en-IN"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tabLst>
                <a:tab pos="1123950" algn="l"/>
              </a:tabLst>
            </a:pPr>
            <a:r>
              <a:rPr lang="en-US" sz="1900" b="1"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3.  Online ordering and delivery system:</a:t>
            </a:r>
            <a:r>
              <a:rPr lang="en-US" sz="19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rPr>
              <a:t>Implementing an online ordering and delivery system would allow customers to place orders and have them delivered to their homes, increasing the convenience and accessibility of the bakery's products.</a:t>
            </a:r>
            <a:endParaRPr lang="en-IN"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tabLst>
                <a:tab pos="1123950" algn="l"/>
              </a:tabLst>
            </a:pPr>
            <a:r>
              <a:rPr lang="en-US" sz="1900" b="1"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4.  Virtual tours and product demonstrations</a:t>
            </a:r>
            <a:r>
              <a:rPr lang="en-US" sz="19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rPr>
              <a:t>Adding virtual tours of the bakery's facility and product demonstrations to the website would give customers a better sense of the bakery's products and operations.</a:t>
            </a:r>
            <a:endParaRPr lang="en-IN"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tabLst>
                <a:tab pos="1123950" algn="l"/>
              </a:tabLst>
            </a:pPr>
            <a:r>
              <a:rPr lang="en-US" sz="1900" b="1"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5.  Social media integration:</a:t>
            </a:r>
            <a:r>
              <a:rPr lang="en-US" sz="19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rPr>
              <a:t>Integrating the website with social media platforms such as Facebook and Instagram, would allow customers to share their experiences and promote the bakery to their friends and followers.</a:t>
            </a:r>
            <a:endParaRPr lang="en-IN" sz="1900"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solidFill>
                <a:schemeClr val="tx1">
                  <a:lumMod val="9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9146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01026-7BE3-E82A-98DD-8C3D110CF78A}"/>
              </a:ext>
            </a:extLst>
          </p:cNvPr>
          <p:cNvSpPr>
            <a:spLocks noGrp="1"/>
          </p:cNvSpPr>
          <p:nvPr>
            <p:ph type="title"/>
          </p:nvPr>
        </p:nvSpPr>
        <p:spPr>
          <a:xfrm>
            <a:off x="575982" y="900953"/>
            <a:ext cx="11040035" cy="5056094"/>
          </a:xfrm>
          <a:effectLst>
            <a:reflection blurRad="6350" stA="50000" endA="300" endPos="55500" dist="101600" dir="5400000" sy="-100000" algn="bl" rotWithShape="0"/>
          </a:effectLst>
        </p:spPr>
        <p:txBody>
          <a:bodyPr>
            <a:normAutofit/>
          </a:bodyPr>
          <a:lstStyle/>
          <a:p>
            <a:pPr algn="ctr"/>
            <a:br>
              <a:rPr lang="en-IN" sz="5400" dirty="0">
                <a:solidFill>
                  <a:srgbClr val="CC00CC"/>
                </a:solidFill>
                <a:latin typeface="Arial Rounded MT Bold" panose="020F0704030504030204" pitchFamily="34" charset="0"/>
              </a:rPr>
            </a:br>
            <a:br>
              <a:rPr lang="en-IN" sz="5400" dirty="0">
                <a:solidFill>
                  <a:srgbClr val="CC00CC"/>
                </a:solidFill>
                <a:latin typeface="Arial Rounded MT Bold" panose="020F0704030504030204" pitchFamily="34" charset="0"/>
              </a:rPr>
            </a:br>
            <a:r>
              <a:rPr lang="en-IN" sz="5400" dirty="0">
                <a:solidFill>
                  <a:srgbClr val="CC00CC"/>
                </a:solidFill>
                <a:latin typeface="Arial Rounded MT Bold" panose="020F0704030504030204" pitchFamily="34" charset="0"/>
              </a:rPr>
              <a:t>THANK YOU </a:t>
            </a:r>
          </a:p>
        </p:txBody>
      </p:sp>
    </p:spTree>
    <p:extLst>
      <p:ext uri="{BB962C8B-B14F-4D97-AF65-F5344CB8AC3E}">
        <p14:creationId xmlns:p14="http://schemas.microsoft.com/office/powerpoint/2010/main" val="29929959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98089-6384-E34D-FD17-13D9AABE6D08}"/>
              </a:ext>
            </a:extLst>
          </p:cNvPr>
          <p:cNvSpPr>
            <a:spLocks noGrp="1"/>
          </p:cNvSpPr>
          <p:nvPr>
            <p:ph type="title"/>
          </p:nvPr>
        </p:nvSpPr>
        <p:spPr>
          <a:xfrm>
            <a:off x="251012" y="466165"/>
            <a:ext cx="11255188" cy="1591236"/>
          </a:xfrm>
        </p:spPr>
        <p:txBody>
          <a:bodyPr/>
          <a:lstStyle/>
          <a:p>
            <a:pPr algn="ctr"/>
            <a:r>
              <a:rPr lang="en-IN" dirty="0">
                <a:solidFill>
                  <a:srgbClr val="FFC000"/>
                </a:solidFill>
                <a:latin typeface="Arial Black" panose="020B0A04020102020204" pitchFamily="34" charset="0"/>
              </a:rPr>
              <a:t>Table of Content </a:t>
            </a:r>
          </a:p>
        </p:txBody>
      </p:sp>
      <p:sp>
        <p:nvSpPr>
          <p:cNvPr id="3" name="Content Placeholder 2">
            <a:extLst>
              <a:ext uri="{FF2B5EF4-FFF2-40B4-BE49-F238E27FC236}">
                <a16:creationId xmlns:a16="http://schemas.microsoft.com/office/drawing/2014/main" id="{52AA585A-8A0B-17F1-4EC5-4D8EEC3B87F4}"/>
              </a:ext>
            </a:extLst>
          </p:cNvPr>
          <p:cNvSpPr>
            <a:spLocks noGrp="1"/>
          </p:cNvSpPr>
          <p:nvPr>
            <p:ph idx="1"/>
          </p:nvPr>
        </p:nvSpPr>
        <p:spPr>
          <a:xfrm>
            <a:off x="376518" y="1685365"/>
            <a:ext cx="11403105" cy="4831975"/>
          </a:xfrm>
        </p:spPr>
        <p:txBody>
          <a:bodyPr>
            <a:normAutofit/>
          </a:bodyPr>
          <a:lstStyle/>
          <a:p>
            <a:endParaRPr lang="en-IN" sz="2400" dirty="0">
              <a:latin typeface="Arial Rounded MT Bold" panose="020F0704030504030204" pitchFamily="34" charset="0"/>
            </a:endParaRPr>
          </a:p>
          <a:p>
            <a:r>
              <a:rPr lang="en-IN" sz="2400" dirty="0">
                <a:latin typeface="Bodoni MT Black" panose="02070A03080606020203" pitchFamily="18" charset="0"/>
              </a:rPr>
              <a:t>Introduction</a:t>
            </a:r>
          </a:p>
          <a:p>
            <a:r>
              <a:rPr lang="en-IN" sz="2400" dirty="0">
                <a:latin typeface="Bodoni MT Black" panose="02070A03080606020203" pitchFamily="18" charset="0"/>
              </a:rPr>
              <a:t>Technologies Used</a:t>
            </a:r>
          </a:p>
          <a:p>
            <a:r>
              <a:rPr lang="en-IN" sz="2400" dirty="0">
                <a:latin typeface="Bodoni MT Black" panose="02070A03080606020203" pitchFamily="18" charset="0"/>
              </a:rPr>
              <a:t>Methodologies used</a:t>
            </a:r>
          </a:p>
          <a:p>
            <a:r>
              <a:rPr lang="en-IN" sz="2400" dirty="0">
                <a:latin typeface="Bodoni MT Black" panose="02070A03080606020203" pitchFamily="18" charset="0"/>
              </a:rPr>
              <a:t>Snapshots of the Project</a:t>
            </a:r>
          </a:p>
          <a:p>
            <a:r>
              <a:rPr lang="en-IN" sz="2400" dirty="0">
                <a:latin typeface="Bodoni MT Black" panose="02070A03080606020203" pitchFamily="18" charset="0"/>
              </a:rPr>
              <a:t>Future Scope </a:t>
            </a:r>
          </a:p>
        </p:txBody>
      </p:sp>
    </p:spTree>
    <p:extLst>
      <p:ext uri="{BB962C8B-B14F-4D97-AF65-F5344CB8AC3E}">
        <p14:creationId xmlns:p14="http://schemas.microsoft.com/office/powerpoint/2010/main" val="1003008506"/>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F227F-F25D-F0C6-DDFE-F7229100F4AC}"/>
              </a:ext>
            </a:extLst>
          </p:cNvPr>
          <p:cNvSpPr>
            <a:spLocks noGrp="1"/>
          </p:cNvSpPr>
          <p:nvPr>
            <p:ph type="title"/>
          </p:nvPr>
        </p:nvSpPr>
        <p:spPr>
          <a:xfrm>
            <a:off x="4175312" y="519954"/>
            <a:ext cx="3841376" cy="582706"/>
          </a:xfrm>
        </p:spPr>
        <p:txBody>
          <a:bodyPr>
            <a:normAutofit fontScale="90000"/>
          </a:bodyPr>
          <a:lstStyle/>
          <a:p>
            <a:pPr algn="ctr"/>
            <a:r>
              <a:rPr lang="en-IN" dirty="0">
                <a:latin typeface="Arial Black" panose="020B0A04020102020204" pitchFamily="34" charset="0"/>
              </a:rPr>
              <a:t>Introduction</a:t>
            </a:r>
            <a:r>
              <a:rPr lang="en-IN" dirty="0"/>
              <a:t> </a:t>
            </a:r>
          </a:p>
        </p:txBody>
      </p:sp>
      <p:sp>
        <p:nvSpPr>
          <p:cNvPr id="3" name="Content Placeholder 2">
            <a:extLst>
              <a:ext uri="{FF2B5EF4-FFF2-40B4-BE49-F238E27FC236}">
                <a16:creationId xmlns:a16="http://schemas.microsoft.com/office/drawing/2014/main" id="{94850E37-EDED-783F-109E-2861F1143EB8}"/>
              </a:ext>
            </a:extLst>
          </p:cNvPr>
          <p:cNvSpPr>
            <a:spLocks noGrp="1"/>
          </p:cNvSpPr>
          <p:nvPr>
            <p:ph idx="1"/>
          </p:nvPr>
        </p:nvSpPr>
        <p:spPr>
          <a:xfrm>
            <a:off x="268941" y="1407459"/>
            <a:ext cx="11237259" cy="5208493"/>
          </a:xfrm>
        </p:spPr>
        <p:txBody>
          <a:bodyPr>
            <a:normAutofit/>
          </a:bodyPr>
          <a:lstStyle/>
          <a:p>
            <a:r>
              <a:rPr lang="en-US" sz="2000" dirty="0">
                <a:solidFill>
                  <a:srgbClr val="FF0000"/>
                </a:solidFill>
              </a:rPr>
              <a:t>Our Bakery Website Project aims to create a website for a bakery that allows customers to place orders online and view information about the bakery's products and services. The website will feature an easy-to-use interface for browsing and ordering items. The website will also include information about the bakery's history, mission, and values, as well as a gallery of images showcasing their products.</a:t>
            </a:r>
            <a:endParaRPr lang="en-IN" sz="2000" dirty="0">
              <a:solidFill>
                <a:srgbClr val="FF0000"/>
              </a:solidFill>
            </a:endParaRPr>
          </a:p>
        </p:txBody>
      </p:sp>
      <p:pic>
        <p:nvPicPr>
          <p:cNvPr id="4" name="Picture 3">
            <a:extLst>
              <a:ext uri="{FF2B5EF4-FFF2-40B4-BE49-F238E27FC236}">
                <a16:creationId xmlns:a16="http://schemas.microsoft.com/office/drawing/2014/main" id="{53E52ED7-ED57-B6F3-B10E-F4FC9B19EAA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20980905">
            <a:off x="644070" y="3587425"/>
            <a:ext cx="4874950" cy="2625858"/>
          </a:xfrm>
          <a:prstGeom prst="rect">
            <a:avLst/>
          </a:prstGeom>
        </p:spPr>
        <p:style>
          <a:lnRef idx="2">
            <a:schemeClr val="accent1">
              <a:shade val="50000"/>
            </a:schemeClr>
          </a:lnRef>
          <a:fillRef idx="1">
            <a:schemeClr val="accent1"/>
          </a:fillRef>
          <a:effectRef idx="0">
            <a:schemeClr val="accent1"/>
          </a:effectRef>
          <a:fontRef idx="minor">
            <a:schemeClr val="lt1"/>
          </a:fontRef>
        </p:style>
      </p:pic>
      <p:pic>
        <p:nvPicPr>
          <p:cNvPr id="5" name="Picture 4">
            <a:extLst>
              <a:ext uri="{FF2B5EF4-FFF2-40B4-BE49-F238E27FC236}">
                <a16:creationId xmlns:a16="http://schemas.microsoft.com/office/drawing/2014/main" id="{DC99E408-59EC-A502-590F-18D79CFF6C4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489374">
            <a:off x="6869167" y="3563221"/>
            <a:ext cx="5002391" cy="2660362"/>
          </a:xfrm>
          <a:prstGeom prst="rect">
            <a:avLst/>
          </a:prstGeom>
        </p:spPr>
      </p:pic>
    </p:spTree>
    <p:extLst>
      <p:ext uri="{BB962C8B-B14F-4D97-AF65-F5344CB8AC3E}">
        <p14:creationId xmlns:p14="http://schemas.microsoft.com/office/powerpoint/2010/main" val="2867085060"/>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B2446-B7AB-1516-FFDE-D1351CF8AE99}"/>
              </a:ext>
            </a:extLst>
          </p:cNvPr>
          <p:cNvSpPr>
            <a:spLocks noGrp="1"/>
          </p:cNvSpPr>
          <p:nvPr>
            <p:ph type="title"/>
          </p:nvPr>
        </p:nvSpPr>
        <p:spPr>
          <a:xfrm>
            <a:off x="477370" y="493060"/>
            <a:ext cx="11237259" cy="618564"/>
          </a:xfrm>
        </p:spPr>
        <p:txBody>
          <a:bodyPr>
            <a:normAutofit fontScale="90000"/>
          </a:bodyPr>
          <a:lstStyle/>
          <a:p>
            <a:pPr algn="ctr"/>
            <a:r>
              <a:rPr lang="en-IN" dirty="0">
                <a:latin typeface="Arial Black" panose="020B0A04020102020204" pitchFamily="34" charset="0"/>
              </a:rPr>
              <a:t>Technologies used</a:t>
            </a:r>
          </a:p>
        </p:txBody>
      </p:sp>
      <p:sp>
        <p:nvSpPr>
          <p:cNvPr id="3" name="Content Placeholder 2">
            <a:extLst>
              <a:ext uri="{FF2B5EF4-FFF2-40B4-BE49-F238E27FC236}">
                <a16:creationId xmlns:a16="http://schemas.microsoft.com/office/drawing/2014/main" id="{C8C45DAC-B506-85D7-7558-633971E305B6}"/>
              </a:ext>
            </a:extLst>
          </p:cNvPr>
          <p:cNvSpPr>
            <a:spLocks noGrp="1"/>
          </p:cNvSpPr>
          <p:nvPr>
            <p:ph idx="1"/>
          </p:nvPr>
        </p:nvSpPr>
        <p:spPr>
          <a:xfrm>
            <a:off x="188259" y="1371600"/>
            <a:ext cx="11654117" cy="5163671"/>
          </a:xfrm>
        </p:spPr>
        <p:txBody>
          <a:bodyPr>
            <a:normAutofit/>
          </a:bodyPr>
          <a:lstStyle/>
          <a:p>
            <a:r>
              <a:rPr lang="en-US" sz="2000" dirty="0">
                <a:solidFill>
                  <a:srgbClr val="FF0000"/>
                </a:solidFill>
                <a:effectLst/>
                <a:latin typeface="Times New Roman" panose="02020603050405020304" pitchFamily="18" charset="0"/>
                <a:ea typeface="Calibri" panose="020F0502020204030204" pitchFamily="34" charset="0"/>
              </a:rPr>
              <a:t>HTML (Hypertext Markup Language) is a markup language used to structure and organize content on the web. It is used to create the basic structure of web pages and to specify the layout, text, images, links, and other elements that make up the content of a website. </a:t>
            </a:r>
          </a:p>
          <a:p>
            <a:r>
              <a:rPr lang="en-US" sz="1800" dirty="0">
                <a:solidFill>
                  <a:srgbClr val="00B050"/>
                </a:solidFill>
                <a:effectLst/>
                <a:latin typeface="Times New Roman" panose="02020603050405020304" pitchFamily="18" charset="0"/>
                <a:ea typeface="Calibri" panose="020F0502020204030204" pitchFamily="34" charset="0"/>
                <a:cs typeface="Times New Roman" panose="02020603050405020304" pitchFamily="18" charset="0"/>
              </a:rPr>
              <a:t>CSS (Cascading Style Sheets) is a style sheet language used to describe the presentation of a document written in HTML or XML. It is used to control the layout, colors, fonts, and other visual aspects of web pages.</a:t>
            </a:r>
            <a:endParaRPr lang="en-IN" sz="18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solidFill>
                  <a:srgbClr val="CC0099"/>
                </a:solidFill>
                <a:effectLst/>
                <a:latin typeface="Times New Roman" panose="02020603050405020304" pitchFamily="18" charset="0"/>
                <a:ea typeface="Calibri" panose="020F0502020204030204" pitchFamily="34" charset="0"/>
                <a:cs typeface="Times New Roman" panose="02020603050405020304" pitchFamily="18" charset="0"/>
              </a:rPr>
              <a:t>JavaScript is a programming language that is primarily used to create interactive and dynamic web pages. It is a client-side scripting language, which means that the code is executed by the web browser on the user's device, rather than on a server.</a:t>
            </a:r>
            <a:endParaRPr lang="en-IN" sz="1800" dirty="0">
              <a:solidFill>
                <a:srgbClr val="CC0099"/>
              </a:solidFill>
              <a:effectLst/>
              <a:latin typeface="Calibri" panose="020F0502020204030204" pitchFamily="34" charset="0"/>
              <a:ea typeface="Calibri" panose="020F0502020204030204" pitchFamily="34" charset="0"/>
              <a:cs typeface="Times New Roman" panose="02020603050405020304" pitchFamily="18" charset="0"/>
            </a:endParaRPr>
          </a:p>
          <a:p>
            <a:r>
              <a:rPr lang="en-US" sz="1800" b="0" i="0" dirty="0">
                <a:solidFill>
                  <a:schemeClr val="accent1">
                    <a:lumMod val="75000"/>
                  </a:schemeClr>
                </a:solidFill>
                <a:effectLst/>
                <a:latin typeface="Times New Roman" panose="02020603050405020304" pitchFamily="18" charset="0"/>
                <a:cs typeface="Times New Roman" panose="02020603050405020304" pitchFamily="18" charset="0"/>
              </a:rPr>
              <a:t>Firebase is a mobile and web application development platform developed by Firebase, Inc. in 2011, then acquired by Google in 2014. It provides a set of tools and services for developing, maintaining, and growing web and mobile applications. It includes features such as real-time databases, authentication, and hosting, among others. Firebase is used by developers to build high-quality apps and grow their user base.</a:t>
            </a:r>
          </a:p>
          <a:p>
            <a:endParaRPr lang="en-IN" sz="1800" dirty="0">
              <a:solidFill>
                <a:schemeClr val="tx1">
                  <a:lumMod val="95000"/>
                </a:schemeClr>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11DF871-77AD-9665-62DF-E44BB79CD8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4533" y="5441577"/>
            <a:ext cx="1093694" cy="1093694"/>
          </a:xfrm>
          <a:prstGeom prst="rect">
            <a:avLst/>
          </a:prstGeom>
        </p:spPr>
      </p:pic>
      <p:pic>
        <p:nvPicPr>
          <p:cNvPr id="15" name="Picture 14">
            <a:extLst>
              <a:ext uri="{FF2B5EF4-FFF2-40B4-BE49-F238E27FC236}">
                <a16:creationId xmlns:a16="http://schemas.microsoft.com/office/drawing/2014/main" id="{BA56BAED-5F9F-15B1-94FE-959CBB9A9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62435" y="5441577"/>
            <a:ext cx="1093694" cy="1093694"/>
          </a:xfrm>
          <a:prstGeom prst="rect">
            <a:avLst/>
          </a:prstGeom>
        </p:spPr>
      </p:pic>
      <p:pic>
        <p:nvPicPr>
          <p:cNvPr id="17" name="Picture 16">
            <a:extLst>
              <a:ext uri="{FF2B5EF4-FFF2-40B4-BE49-F238E27FC236}">
                <a16:creationId xmlns:a16="http://schemas.microsoft.com/office/drawing/2014/main" id="{0F1B6DBD-33CB-D829-3614-5BA5A6830D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09444" y="5486400"/>
            <a:ext cx="1534155" cy="1011872"/>
          </a:xfrm>
          <a:prstGeom prst="rect">
            <a:avLst/>
          </a:prstGeom>
        </p:spPr>
      </p:pic>
      <p:pic>
        <p:nvPicPr>
          <p:cNvPr id="19" name="Picture 18">
            <a:extLst>
              <a:ext uri="{FF2B5EF4-FFF2-40B4-BE49-F238E27FC236}">
                <a16:creationId xmlns:a16="http://schemas.microsoft.com/office/drawing/2014/main" id="{A833C681-9B2C-8948-738E-33AA462C611E}"/>
              </a:ext>
            </a:extLst>
          </p:cNvPr>
          <p:cNvPicPr>
            <a:picLocks noChangeAspect="1"/>
          </p:cNvPicPr>
          <p:nvPr/>
        </p:nvPicPr>
        <p:blipFill rotWithShape="1">
          <a:blip r:embed="rId5">
            <a:extLst>
              <a:ext uri="{28A0092B-C50C-407E-A947-70E740481C1C}">
                <a14:useLocalDpi xmlns:a14="http://schemas.microsoft.com/office/drawing/2010/main" val="0"/>
              </a:ext>
            </a:extLst>
          </a:blip>
          <a:srcRect l="25119" t="11507" r="20538" b="8984"/>
          <a:stretch/>
        </p:blipFill>
        <p:spPr>
          <a:xfrm>
            <a:off x="9986682" y="5486400"/>
            <a:ext cx="922131" cy="1011872"/>
          </a:xfrm>
          <a:prstGeom prst="rect">
            <a:avLst/>
          </a:prstGeom>
        </p:spPr>
      </p:pic>
    </p:spTree>
    <p:extLst>
      <p:ext uri="{BB962C8B-B14F-4D97-AF65-F5344CB8AC3E}">
        <p14:creationId xmlns:p14="http://schemas.microsoft.com/office/powerpoint/2010/main" val="2855674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D0142-41E8-DC06-3E95-5580D043ED20}"/>
              </a:ext>
            </a:extLst>
          </p:cNvPr>
          <p:cNvSpPr>
            <a:spLocks noGrp="1"/>
          </p:cNvSpPr>
          <p:nvPr>
            <p:ph type="title"/>
          </p:nvPr>
        </p:nvSpPr>
        <p:spPr>
          <a:xfrm>
            <a:off x="616323" y="367554"/>
            <a:ext cx="10959353" cy="708211"/>
          </a:xfrm>
        </p:spPr>
        <p:txBody>
          <a:bodyPr/>
          <a:lstStyle/>
          <a:p>
            <a:pPr algn="ctr"/>
            <a:r>
              <a:rPr lang="en-IN" dirty="0">
                <a:latin typeface="Arial Black" panose="020B0A04020102020204" pitchFamily="34" charset="0"/>
              </a:rPr>
              <a:t>Methodologies used</a:t>
            </a:r>
          </a:p>
        </p:txBody>
      </p:sp>
      <p:sp>
        <p:nvSpPr>
          <p:cNvPr id="3" name="Content Placeholder 2">
            <a:extLst>
              <a:ext uri="{FF2B5EF4-FFF2-40B4-BE49-F238E27FC236}">
                <a16:creationId xmlns:a16="http://schemas.microsoft.com/office/drawing/2014/main" id="{93645D2A-681F-BDCA-DE5D-9A8460422585}"/>
              </a:ext>
            </a:extLst>
          </p:cNvPr>
          <p:cNvSpPr>
            <a:spLocks noGrp="1"/>
          </p:cNvSpPr>
          <p:nvPr>
            <p:ph idx="1"/>
          </p:nvPr>
        </p:nvSpPr>
        <p:spPr>
          <a:xfrm>
            <a:off x="268941" y="1595718"/>
            <a:ext cx="10856260" cy="3514165"/>
          </a:xfrm>
        </p:spPr>
        <p:txBody>
          <a:bodyPr/>
          <a:lstStyle/>
          <a:p>
            <a:pPr marL="0" indent="0">
              <a:lnSpc>
                <a:spcPct val="115000"/>
              </a:lnSpc>
              <a:spcAft>
                <a:spcPts val="1000"/>
              </a:spcAft>
              <a:buNone/>
            </a:pPr>
            <a:r>
              <a:rPr lang="en-US" sz="2000" b="1" dirty="0">
                <a:latin typeface="Times New Roman" panose="02020603050405020304" pitchFamily="18" charset="0"/>
                <a:ea typeface="Calibri" panose="020F0502020204030204" pitchFamily="34" charset="0"/>
                <a:cs typeface="Times New Roman" panose="02020603050405020304" pitchFamily="18" charset="0"/>
              </a:rPr>
              <a:t>      </a:t>
            </a: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a:solidFill>
                  <a:srgbClr val="CC00CC"/>
                </a:solidFill>
                <a:effectLst/>
                <a:latin typeface="Times New Roman" panose="02020603050405020304" pitchFamily="18" charset="0"/>
                <a:ea typeface="Calibri" panose="020F0502020204030204" pitchFamily="34" charset="0"/>
                <a:cs typeface="Times New Roman" panose="02020603050405020304" pitchFamily="18" charset="0"/>
              </a:rPr>
              <a:t>Steps Involved in building the project </a:t>
            </a:r>
            <a:endParaRPr lang="en-IN" sz="2000" dirty="0">
              <a:solidFill>
                <a:srgbClr val="CC00CC"/>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en-US" sz="2000" b="1" dirty="0">
                <a:solidFill>
                  <a:srgbClr val="00B050"/>
                </a:solidFill>
                <a:effectLst/>
                <a:latin typeface="Times New Roman" panose="02020603050405020304" pitchFamily="18" charset="0"/>
                <a:ea typeface="Calibri" panose="020F0502020204030204" pitchFamily="34" charset="0"/>
                <a:cs typeface="Times New Roman" panose="02020603050405020304" pitchFamily="18" charset="0"/>
              </a:rPr>
              <a:t>Created a Landing Page, with multiple options and clean user interface </a:t>
            </a:r>
            <a:endParaRPr lang="en-IN" sz="20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en-US" sz="2000" b="1" dirty="0">
                <a:solidFill>
                  <a:srgbClr val="00B050"/>
                </a:solidFill>
                <a:effectLst/>
                <a:latin typeface="Times New Roman" panose="02020603050405020304" pitchFamily="18" charset="0"/>
                <a:ea typeface="Calibri" panose="020F0502020204030204" pitchFamily="34" charset="0"/>
                <a:cs typeface="Times New Roman" panose="02020603050405020304" pitchFamily="18" charset="0"/>
              </a:rPr>
              <a:t>Created multiple sections for different types of activities including menus, gallery etc.</a:t>
            </a:r>
            <a:endParaRPr lang="en-IN" sz="20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en-US" sz="2000" b="1" dirty="0">
                <a:solidFill>
                  <a:srgbClr val="00B050"/>
                </a:solidFill>
                <a:effectLst/>
                <a:latin typeface="Times New Roman" panose="02020603050405020304" pitchFamily="18" charset="0"/>
                <a:ea typeface="Calibri" panose="020F0502020204030204" pitchFamily="34" charset="0"/>
                <a:cs typeface="Times New Roman" panose="02020603050405020304" pitchFamily="18" charset="0"/>
              </a:rPr>
              <a:t>User can add, remove products to/from the cart and can proceed with the order </a:t>
            </a:r>
            <a:endParaRPr lang="en-IN" sz="20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en-US" sz="2000" b="1" dirty="0">
                <a:solidFill>
                  <a:srgbClr val="00B050"/>
                </a:solidFill>
                <a:effectLst/>
                <a:latin typeface="Times New Roman" panose="02020603050405020304" pitchFamily="18" charset="0"/>
                <a:ea typeface="Calibri" panose="020F0502020204030204" pitchFamily="34" charset="0"/>
                <a:cs typeface="Times New Roman" panose="02020603050405020304" pitchFamily="18" charset="0"/>
              </a:rPr>
              <a:t>Chatbot is also programmed which can help the user with the queries .</a:t>
            </a:r>
            <a:endParaRPr lang="en-IN" sz="20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Symbol" panose="05050102010706020507" pitchFamily="18" charset="2"/>
              <a:buChar char=""/>
            </a:pPr>
            <a:r>
              <a:rPr lang="en-US" sz="2000" b="1" dirty="0">
                <a:solidFill>
                  <a:srgbClr val="00B050"/>
                </a:solidFill>
                <a:effectLst/>
                <a:latin typeface="Times New Roman" panose="02020603050405020304" pitchFamily="18" charset="0"/>
                <a:ea typeface="Calibri" panose="020F0502020204030204" pitchFamily="34" charset="0"/>
                <a:cs typeface="Times New Roman" panose="02020603050405020304" pitchFamily="18" charset="0"/>
              </a:rPr>
              <a:t>User data is stored using Firebase.</a:t>
            </a:r>
            <a:endParaRPr lang="en-IN" sz="20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1000"/>
              </a:spcAft>
              <a:buFont typeface="Symbol" panose="05050102010706020507" pitchFamily="18" charset="2"/>
              <a:buChar char=""/>
            </a:pPr>
            <a:r>
              <a:rPr lang="en-US" sz="2000" b="1" dirty="0">
                <a:solidFill>
                  <a:srgbClr val="00B050"/>
                </a:solidFill>
                <a:effectLst/>
                <a:latin typeface="Times New Roman" panose="02020603050405020304" pitchFamily="18" charset="0"/>
                <a:ea typeface="Calibri" panose="020F0502020204030204" pitchFamily="34" charset="0"/>
                <a:cs typeface="Times New Roman" panose="02020603050405020304" pitchFamily="18" charset="0"/>
              </a:rPr>
              <a:t>Responsive design is created so that website can be accessible in any device without any issues. </a:t>
            </a:r>
            <a:endParaRPr lang="en-IN" sz="20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40422209"/>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E12B7-BACC-43B9-1E0B-088AF01F9905}"/>
              </a:ext>
            </a:extLst>
          </p:cNvPr>
          <p:cNvSpPr>
            <a:spLocks noGrp="1"/>
          </p:cNvSpPr>
          <p:nvPr>
            <p:ph type="title"/>
          </p:nvPr>
        </p:nvSpPr>
        <p:spPr>
          <a:xfrm>
            <a:off x="522194" y="367555"/>
            <a:ext cx="11147612" cy="609600"/>
          </a:xfrm>
        </p:spPr>
        <p:txBody>
          <a:bodyPr>
            <a:normAutofit fontScale="90000"/>
          </a:bodyPr>
          <a:lstStyle/>
          <a:p>
            <a:pPr algn="ctr"/>
            <a:r>
              <a:rPr lang="en-IN" dirty="0">
                <a:latin typeface="Arial Black" panose="020B0A04020102020204" pitchFamily="34" charset="0"/>
              </a:rPr>
              <a:t>Snapshots of the website</a:t>
            </a:r>
          </a:p>
        </p:txBody>
      </p:sp>
      <p:pic>
        <p:nvPicPr>
          <p:cNvPr id="3" name="Picture 2">
            <a:extLst>
              <a:ext uri="{FF2B5EF4-FFF2-40B4-BE49-F238E27FC236}">
                <a16:creationId xmlns:a16="http://schemas.microsoft.com/office/drawing/2014/main" id="{ACEDD8EA-6FB0-5E32-C09E-8B3619F0755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77875" y="1824318"/>
            <a:ext cx="9036249" cy="4473386"/>
          </a:xfrm>
          <a:prstGeom prst="rect">
            <a:avLst/>
          </a:prstGeom>
        </p:spPr>
      </p:pic>
      <p:sp>
        <p:nvSpPr>
          <p:cNvPr id="9" name="Content Placeholder 8">
            <a:extLst>
              <a:ext uri="{FF2B5EF4-FFF2-40B4-BE49-F238E27FC236}">
                <a16:creationId xmlns:a16="http://schemas.microsoft.com/office/drawing/2014/main" id="{6A387280-271A-1013-E0E1-5808659FA55B}"/>
              </a:ext>
            </a:extLst>
          </p:cNvPr>
          <p:cNvSpPr>
            <a:spLocks noGrp="1"/>
          </p:cNvSpPr>
          <p:nvPr>
            <p:ph idx="1"/>
          </p:nvPr>
        </p:nvSpPr>
        <p:spPr>
          <a:xfrm>
            <a:off x="1577874" y="1157700"/>
            <a:ext cx="1882501" cy="486072"/>
          </a:xfrm>
        </p:spPr>
        <p:txBody>
          <a:bodyPr>
            <a:normAutofit fontScale="85000" lnSpcReduction="10000"/>
          </a:bodyPr>
          <a:lstStyle/>
          <a:p>
            <a:r>
              <a:rPr lang="en-US" b="1" dirty="0"/>
              <a:t>Home Section</a:t>
            </a:r>
          </a:p>
        </p:txBody>
      </p:sp>
    </p:spTree>
    <p:extLst>
      <p:ext uri="{BB962C8B-B14F-4D97-AF65-F5344CB8AC3E}">
        <p14:creationId xmlns:p14="http://schemas.microsoft.com/office/powerpoint/2010/main" val="2654261673"/>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a:extLst>
              <a:ext uri="{FF2B5EF4-FFF2-40B4-BE49-F238E27FC236}">
                <a16:creationId xmlns:a16="http://schemas.microsoft.com/office/drawing/2014/main" id="{25E8623E-9C10-3E09-5DB3-46F859692A6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37765" y="1335741"/>
            <a:ext cx="8751164" cy="4751294"/>
          </a:xfrm>
          <a:prstGeom prst="rect">
            <a:avLst/>
          </a:prstGeom>
        </p:spPr>
      </p:pic>
      <p:sp>
        <p:nvSpPr>
          <p:cNvPr id="8" name="Content Placeholder 7">
            <a:extLst>
              <a:ext uri="{FF2B5EF4-FFF2-40B4-BE49-F238E27FC236}">
                <a16:creationId xmlns:a16="http://schemas.microsoft.com/office/drawing/2014/main" id="{98DE786C-CF76-5B1F-BA00-EC51C2E9CC99}"/>
              </a:ext>
            </a:extLst>
          </p:cNvPr>
          <p:cNvSpPr>
            <a:spLocks noGrp="1"/>
          </p:cNvSpPr>
          <p:nvPr>
            <p:ph idx="1"/>
          </p:nvPr>
        </p:nvSpPr>
        <p:spPr>
          <a:xfrm>
            <a:off x="1837765" y="770965"/>
            <a:ext cx="1801906" cy="421341"/>
          </a:xfrm>
        </p:spPr>
        <p:txBody>
          <a:bodyPr>
            <a:normAutofit fontScale="85000" lnSpcReduction="10000"/>
          </a:bodyPr>
          <a:lstStyle/>
          <a:p>
            <a:r>
              <a:rPr lang="en-US" b="1" dirty="0"/>
              <a:t>Menu Section</a:t>
            </a:r>
          </a:p>
        </p:txBody>
      </p:sp>
    </p:spTree>
    <p:extLst>
      <p:ext uri="{BB962C8B-B14F-4D97-AF65-F5344CB8AC3E}">
        <p14:creationId xmlns:p14="http://schemas.microsoft.com/office/powerpoint/2010/main" val="369553355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0DDCEF1D-597E-8884-6057-3A2101AC3F79}"/>
              </a:ext>
            </a:extLst>
          </p:cNvPr>
          <p:cNvSpPr>
            <a:spLocks noGrp="1"/>
          </p:cNvSpPr>
          <p:nvPr>
            <p:ph idx="1"/>
          </p:nvPr>
        </p:nvSpPr>
        <p:spPr>
          <a:xfrm>
            <a:off x="1872036" y="824753"/>
            <a:ext cx="1946929" cy="385482"/>
          </a:xfrm>
        </p:spPr>
        <p:txBody>
          <a:bodyPr>
            <a:normAutofit fontScale="85000" lnSpcReduction="10000"/>
          </a:bodyPr>
          <a:lstStyle/>
          <a:p>
            <a:r>
              <a:rPr lang="en-US" b="1" dirty="0"/>
              <a:t>Gallery Section</a:t>
            </a:r>
          </a:p>
        </p:txBody>
      </p:sp>
      <p:pic>
        <p:nvPicPr>
          <p:cNvPr id="15" name="Picture 14">
            <a:extLst>
              <a:ext uri="{FF2B5EF4-FFF2-40B4-BE49-F238E27FC236}">
                <a16:creationId xmlns:a16="http://schemas.microsoft.com/office/drawing/2014/main" id="{E472E067-183E-6CD9-C795-B928CAB1B8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2036" y="1434353"/>
            <a:ext cx="9029046" cy="4787993"/>
          </a:xfrm>
          <a:prstGeom prst="rect">
            <a:avLst/>
          </a:prstGeom>
        </p:spPr>
      </p:pic>
    </p:spTree>
    <p:extLst>
      <p:ext uri="{BB962C8B-B14F-4D97-AF65-F5344CB8AC3E}">
        <p14:creationId xmlns:p14="http://schemas.microsoft.com/office/powerpoint/2010/main" val="78687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6A32559-25CA-3012-D1FF-F09BBCC36E2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19834" y="1369415"/>
            <a:ext cx="9099177" cy="4511433"/>
          </a:xfrm>
          <a:prstGeom prst="rect">
            <a:avLst/>
          </a:prstGeom>
        </p:spPr>
      </p:pic>
      <p:sp>
        <p:nvSpPr>
          <p:cNvPr id="7" name="TextBox 6">
            <a:extLst>
              <a:ext uri="{FF2B5EF4-FFF2-40B4-BE49-F238E27FC236}">
                <a16:creationId xmlns:a16="http://schemas.microsoft.com/office/drawing/2014/main" id="{C227942C-F6D3-8854-C18B-17888C8319C3}"/>
              </a:ext>
            </a:extLst>
          </p:cNvPr>
          <p:cNvSpPr txBox="1"/>
          <p:nvPr/>
        </p:nvSpPr>
        <p:spPr>
          <a:xfrm>
            <a:off x="1819835" y="806823"/>
            <a:ext cx="1138453" cy="369332"/>
          </a:xfrm>
          <a:prstGeom prst="rect">
            <a:avLst/>
          </a:prstGeom>
          <a:noFill/>
        </p:spPr>
        <p:txBody>
          <a:bodyPr wrap="none" rtlCol="0">
            <a:spAutoFit/>
          </a:bodyPr>
          <a:lstStyle/>
          <a:p>
            <a:r>
              <a:rPr lang="en-US" b="1" dirty="0"/>
              <a:t>Chat Bot</a:t>
            </a:r>
          </a:p>
        </p:txBody>
      </p:sp>
    </p:spTree>
    <p:extLst>
      <p:ext uri="{BB962C8B-B14F-4D97-AF65-F5344CB8AC3E}">
        <p14:creationId xmlns:p14="http://schemas.microsoft.com/office/powerpoint/2010/main" val="87394970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3636</TotalTime>
  <Words>666</Words>
  <Application>Microsoft Office PowerPoint</Application>
  <PresentationFormat>Widescreen</PresentationFormat>
  <Paragraphs>44</Paragraphs>
  <Slides>14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Arial</vt:lpstr>
      <vt:lpstr>Arial Black</vt:lpstr>
      <vt:lpstr>Arial Rounded MT Bold</vt:lpstr>
      <vt:lpstr>Bodoni MT Black</vt:lpstr>
      <vt:lpstr>Calibri</vt:lpstr>
      <vt:lpstr>Century Gothic</vt:lpstr>
      <vt:lpstr>Symbol</vt:lpstr>
      <vt:lpstr>Times New Roman</vt:lpstr>
      <vt:lpstr>Wingdings 3</vt:lpstr>
      <vt:lpstr>Wisp</vt:lpstr>
      <vt:lpstr>PROJECT  ON  BAKERY WEBSITE </vt:lpstr>
      <vt:lpstr>Table of Content </vt:lpstr>
      <vt:lpstr>Introduction </vt:lpstr>
      <vt:lpstr>Technologies used</vt:lpstr>
      <vt:lpstr>Methodologies used</vt:lpstr>
      <vt:lpstr>Snapshots of the website</vt:lpstr>
      <vt:lpstr>PowerPoint Presentation</vt:lpstr>
      <vt:lpstr>PowerPoint Presentation</vt:lpstr>
      <vt:lpstr>PowerPoint Presentation</vt:lpstr>
      <vt:lpstr>PowerPoint Presentation</vt:lpstr>
      <vt:lpstr>PowerPoint Presentation</vt:lpstr>
      <vt:lpstr>PowerPoint Presentation</vt:lpstr>
      <vt:lpstr>Future Scope </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ON  BAKERY WEBSITE </dc:title>
  <dc:creator>Shrey Agarwal</dc:creator>
  <cp:lastModifiedBy>sudhanshu purohit</cp:lastModifiedBy>
  <cp:revision>6</cp:revision>
  <dcterms:created xsi:type="dcterms:W3CDTF">2023-01-15T04:22:33Z</dcterms:created>
  <dcterms:modified xsi:type="dcterms:W3CDTF">2023-01-17T17:06:28Z</dcterms:modified>
</cp:coreProperties>
</file>

<file path=docProps/thumbnail.jpeg>
</file>